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>
        <p:scale>
          <a:sx n="77" d="100"/>
          <a:sy n="77" d="100"/>
        </p:scale>
        <p:origin x="-25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5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0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7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6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2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9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2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D9F6-4016-429D-B2D4-605DF306D36E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4D6D-C49F-44AB-9806-1F92FABE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7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a Line of Credit?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projects to be planned in advance with certainty, and begun when most cost-effective</a:t>
            </a:r>
          </a:p>
          <a:p>
            <a:r>
              <a:rPr lang="en-US" dirty="0" smtClean="0"/>
              <a:t>The cost of project options and add-ons can be evaluated based on return on investment, not cash on hand</a:t>
            </a:r>
          </a:p>
          <a:p>
            <a:r>
              <a:rPr lang="en-US" dirty="0" smtClean="0"/>
              <a:t>Emergencies and revealed problems can be addressed right away, when the cost is lowest</a:t>
            </a:r>
          </a:p>
          <a:p>
            <a:r>
              <a:rPr lang="en-US" dirty="0" smtClean="0"/>
              <a:t>Volunteer effort can be used efficiently, rather than having people wait around for months on an uncertain budget and approval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1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different from a normal endowment loan?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egular endowment loan</a:t>
            </a:r>
          </a:p>
          <a:p>
            <a:pPr lvl="1"/>
            <a:r>
              <a:rPr lang="en-US" dirty="0" smtClean="0"/>
              <a:t>fixed amount</a:t>
            </a:r>
          </a:p>
          <a:p>
            <a:pPr lvl="1"/>
            <a:r>
              <a:rPr lang="en-US" dirty="0" smtClean="0"/>
              <a:t>used for one specific purpose</a:t>
            </a:r>
          </a:p>
          <a:p>
            <a:pPr lvl="1"/>
            <a:r>
              <a:rPr lang="en-US" dirty="0" smtClean="0"/>
              <a:t>fixed repayment schedule, regardless of current finances</a:t>
            </a:r>
          </a:p>
          <a:p>
            <a:r>
              <a:rPr lang="en-US" dirty="0" smtClean="0"/>
              <a:t>Line of credit</a:t>
            </a:r>
          </a:p>
          <a:p>
            <a:pPr lvl="1"/>
            <a:r>
              <a:rPr lang="en-US" dirty="0" smtClean="0"/>
              <a:t>available as-needed for multiple projects</a:t>
            </a:r>
          </a:p>
          <a:p>
            <a:pPr lvl="1"/>
            <a:r>
              <a:rPr lang="en-US" dirty="0" smtClean="0"/>
              <a:t>Repayment is flexible, and can be adjusted based on current conditions</a:t>
            </a:r>
          </a:p>
          <a:p>
            <a:pPr lvl="1"/>
            <a:r>
              <a:rPr lang="en-US" dirty="0" smtClean="0"/>
              <a:t>When repaid, more credit becomes available for future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4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currently need to replace our second steam boiler for about $300,000.  Failure to do so will result in very high repair bills, and likely limited or no heat this winter</a:t>
            </a:r>
          </a:p>
          <a:p>
            <a:r>
              <a:rPr lang="en-US" dirty="0" smtClean="0"/>
              <a:t>Previous boiler replacement was financed by an endowment loan, (which we are still paying off) so this would have been the natural way to finance this one</a:t>
            </a:r>
          </a:p>
          <a:p>
            <a:r>
              <a:rPr lang="en-US" dirty="0" smtClean="0"/>
              <a:t>However, this would leave us in the same reactive mode we are in now, where we are constantly scrambling to fix the current crisis</a:t>
            </a:r>
          </a:p>
          <a:p>
            <a:r>
              <a:rPr lang="en-US" dirty="0" smtClean="0"/>
              <a:t>The Standing Committee would like to use this as an opportunity to get ahead of events, and put in place a better system for managing our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7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Capital </a:t>
            </a:r>
            <a:r>
              <a:rPr lang="en-US" dirty="0"/>
              <a:t>I</a:t>
            </a:r>
            <a:r>
              <a:rPr lang="en-US" dirty="0" smtClean="0"/>
              <a:t>nvestment Schedule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471" y="1690688"/>
            <a:ext cx="5550590" cy="47207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90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Plan </a:t>
            </a:r>
            <a:r>
              <a:rPr lang="en-US" dirty="0"/>
              <a:t>C</a:t>
            </a:r>
            <a:r>
              <a:rPr lang="en-US" dirty="0" smtClean="0"/>
              <a:t>ash Management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73" y="1690688"/>
            <a:ext cx="11391253" cy="4621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040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266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Why create a Line of Credit?</vt:lpstr>
      <vt:lpstr>How is this different from a normal endowment loan?</vt:lpstr>
      <vt:lpstr>Why now?</vt:lpstr>
      <vt:lpstr>Proposed Capital Investment Schedule</vt:lpstr>
      <vt:lpstr>Capital Plan Cash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create a Line of Credit?</dc:title>
  <dc:creator>Geoffrey Murray</dc:creator>
  <cp:lastModifiedBy>Admin</cp:lastModifiedBy>
  <cp:revision>5</cp:revision>
  <dcterms:created xsi:type="dcterms:W3CDTF">2016-04-30T01:01:00Z</dcterms:created>
  <dcterms:modified xsi:type="dcterms:W3CDTF">2016-05-13T17:24:16Z</dcterms:modified>
</cp:coreProperties>
</file>