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62" r:id="rId4"/>
    <p:sldId id="257" r:id="rId5"/>
    <p:sldId id="260"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2A7CB2-C621-43B9-B637-E7CFF7F47397}"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A7CB2-C621-43B9-B637-E7CFF7F47397}"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A7CB2-C621-43B9-B637-E7CFF7F47397}"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A7CB2-C621-43B9-B637-E7CFF7F47397}"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A7CB2-C621-43B9-B637-E7CFF7F47397}"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2A7CB2-C621-43B9-B637-E7CFF7F47397}"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2A7CB2-C621-43B9-B637-E7CFF7F47397}" type="datetimeFigureOut">
              <a:rPr lang="en-US" smtClean="0"/>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2A7CB2-C621-43B9-B637-E7CFF7F47397}" type="datetimeFigureOut">
              <a:rPr lang="en-US" smtClean="0"/>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A7CB2-C621-43B9-B637-E7CFF7F47397}" type="datetimeFigureOut">
              <a:rPr lang="en-US" smtClean="0"/>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A7CB2-C621-43B9-B637-E7CFF7F47397}"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A7CB2-C621-43B9-B637-E7CFF7F47397}"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AE17F-2611-43B7-9342-2F01E340FF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A7CB2-C621-43B9-B637-E7CFF7F47397}" type="datetimeFigureOut">
              <a:rPr lang="en-US" smtClean="0"/>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AE17F-2611-43B7-9342-2F01E340FF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bio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7800"/>
            <a:ext cx="9144000" cy="2785094"/>
          </a:xfrm>
          <a:prstGeom prst="rect">
            <a:avLst/>
          </a:prstGeom>
        </p:spPr>
      </p:pic>
      <p:sp>
        <p:nvSpPr>
          <p:cNvPr id="6" name="Title 5"/>
          <p:cNvSpPr>
            <a:spLocks noGrp="1"/>
          </p:cNvSpPr>
          <p:nvPr>
            <p:ph type="title"/>
          </p:nvPr>
        </p:nvSpPr>
        <p:spPr>
          <a:xfrm>
            <a:off x="381000" y="4953000"/>
            <a:ext cx="8229600" cy="1143000"/>
          </a:xfrm>
        </p:spPr>
        <p:txBody>
          <a:bodyPr>
            <a:normAutofit/>
          </a:bodyPr>
          <a:lstStyle/>
          <a:p>
            <a:r>
              <a:rPr lang="en-US" dirty="0" smtClean="0"/>
              <a:t>October 25, 2015</a:t>
            </a:r>
            <a:endParaRPr lang="en-US" dirty="0"/>
          </a:p>
        </p:txBody>
      </p:sp>
    </p:spTree>
    <p:extLst>
      <p:ext uri="{BB962C8B-B14F-4D97-AF65-F5344CB8AC3E}">
        <p14:creationId xmlns:p14="http://schemas.microsoft.com/office/powerpoint/2010/main" val="141121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600199"/>
          </a:xfrm>
        </p:spPr>
        <p:txBody>
          <a:bodyPr>
            <a:normAutofit fontScale="90000"/>
          </a:bodyPr>
          <a:lstStyle/>
          <a:p>
            <a:r>
              <a:rPr lang="en-US" dirty="0" smtClean="0"/>
              <a:t>Greater Boston Interfaith Organization (GBIO)</a:t>
            </a:r>
            <a:br>
              <a:rPr lang="en-US" dirty="0" smtClean="0"/>
            </a:br>
            <a:endParaRPr lang="en-US" dirty="0"/>
          </a:p>
        </p:txBody>
      </p:sp>
      <p:sp>
        <p:nvSpPr>
          <p:cNvPr id="4" name="Subtitle 3"/>
          <p:cNvSpPr>
            <a:spLocks noGrp="1"/>
          </p:cNvSpPr>
          <p:nvPr>
            <p:ph type="subTitle" idx="1"/>
          </p:nvPr>
        </p:nvSpPr>
        <p:spPr>
          <a:xfrm>
            <a:off x="1371600" y="2438400"/>
            <a:ext cx="6400800" cy="3505200"/>
          </a:xfrm>
        </p:spPr>
        <p:txBody>
          <a:bodyPr>
            <a:noAutofit/>
          </a:bodyPr>
          <a:lstStyle/>
          <a:p>
            <a:pPr algn="l"/>
            <a:r>
              <a:rPr lang="en-US" sz="3000" i="1" dirty="0" smtClean="0"/>
              <a:t>Broad based coalition of churches</a:t>
            </a:r>
            <a:r>
              <a:rPr lang="en-US" sz="3000" dirty="0" smtClean="0"/>
              <a:t>, </a:t>
            </a:r>
            <a:r>
              <a:rPr lang="en-US" sz="3000" i="1" dirty="0" smtClean="0"/>
              <a:t>synagogues, mosques, community, </a:t>
            </a:r>
            <a:r>
              <a:rPr lang="en-US" sz="3000" i="1" smtClean="0"/>
              <a:t>and secular </a:t>
            </a:r>
            <a:r>
              <a:rPr lang="en-US" sz="3000" i="1" dirty="0" smtClean="0"/>
              <a:t>organizations that works across religious, racial, ethnic, class and neighborhood lines for the public good. Our primary goal is to develop local leadership and organized power to fight for social justice. </a:t>
            </a:r>
            <a:r>
              <a:rPr lang="en-US" sz="3000" dirty="0" smtClean="0"/>
              <a:t>Founded in 1998.</a:t>
            </a:r>
            <a:endParaRPr lang="en-US" sz="3000" i="1"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Strategic 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Goal: “</a:t>
            </a:r>
            <a:r>
              <a:rPr lang="en-US" dirty="0"/>
              <a:t>working consistently and effectively for justice, and creating deep and accountable relationships between congregants and community </a:t>
            </a:r>
            <a:r>
              <a:rPr lang="en-US" dirty="0" smtClean="0"/>
              <a:t>partners.”  </a:t>
            </a:r>
          </a:p>
          <a:p>
            <a:r>
              <a:rPr lang="en-US" dirty="0" smtClean="0"/>
              <a:t>Recommendation: “Join GBIO </a:t>
            </a:r>
            <a:r>
              <a:rPr lang="en-US" dirty="0"/>
              <a:t>in order to (1) build multicultural relationships across faiths through effective joint social justice work and (2) deepen relationships within the congregation as part of the GBIO process of choosing/implementing priorities</a:t>
            </a:r>
            <a:r>
              <a:rPr lang="en-US" dirty="0" smtClean="0"/>
              <a:t>.”</a:t>
            </a:r>
            <a:endParaRPr lang="en-US" dirty="0"/>
          </a:p>
          <a:p>
            <a:endParaRPr lang="en-US" dirty="0"/>
          </a:p>
        </p:txBody>
      </p:sp>
    </p:spTree>
    <p:extLst>
      <p:ext uri="{BB962C8B-B14F-4D97-AF65-F5344CB8AC3E}">
        <p14:creationId xmlns:p14="http://schemas.microsoft.com/office/powerpoint/2010/main" val="1888092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GBIO for FP?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Greater effectiveness as part of a coalition</a:t>
            </a:r>
          </a:p>
          <a:p>
            <a:r>
              <a:rPr lang="en-US" dirty="0" smtClean="0"/>
              <a:t>Increase involvement of people attracted by working on GBIO priorities</a:t>
            </a:r>
          </a:p>
          <a:p>
            <a:r>
              <a:rPr lang="en-US" dirty="0" smtClean="0"/>
              <a:t>Leadership training by a seasoned group</a:t>
            </a:r>
          </a:p>
          <a:p>
            <a:r>
              <a:rPr lang="en-US" dirty="0" smtClean="0"/>
              <a:t>Expand FP’s connections to very diverse  individuals and groups</a:t>
            </a:r>
          </a:p>
          <a:p>
            <a:r>
              <a:rPr lang="en-US" dirty="0" smtClean="0"/>
              <a:t>Expose ourselves to others’ traditions, culture, beliefs, values, and positions</a:t>
            </a:r>
          </a:p>
          <a:p>
            <a:r>
              <a:rPr lang="en-US" dirty="0" smtClean="0"/>
              <a:t>Build deeper relationships within our congregation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GBIO’s 5 Priorities</a:t>
            </a:r>
            <a:br>
              <a:rPr lang="en-US" dirty="0" smtClean="0"/>
            </a:br>
            <a:r>
              <a:rPr lang="en-US" sz="2000" dirty="0" smtClean="0"/>
              <a:t>Adopted at Delegates Assembly on March 26, 2015</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Criminal justice reform</a:t>
            </a:r>
          </a:p>
          <a:p>
            <a:r>
              <a:rPr lang="en-US" dirty="0" smtClean="0"/>
              <a:t>Public education</a:t>
            </a:r>
          </a:p>
          <a:p>
            <a:r>
              <a:rPr lang="en-US" dirty="0" smtClean="0"/>
              <a:t>Gentrification, affordable housing, homelessness</a:t>
            </a:r>
          </a:p>
          <a:p>
            <a:r>
              <a:rPr lang="en-US" dirty="0" smtClean="0"/>
              <a:t>Health care cost containment</a:t>
            </a:r>
          </a:p>
          <a:p>
            <a:r>
              <a:rPr lang="en-US" dirty="0" smtClean="0"/>
              <a:t>Gun violence</a:t>
            </a:r>
            <a:endParaRPr lang="en-US" dirty="0"/>
          </a:p>
        </p:txBody>
      </p:sp>
      <p:pic>
        <p:nvPicPr>
          <p:cNvPr id="4" name="Picture 3" descr="Slider.JPG"/>
          <p:cNvPicPr>
            <a:picLocks noChangeAspect="1"/>
          </p:cNvPicPr>
          <p:nvPr/>
        </p:nvPicPr>
        <p:blipFill rotWithShape="1">
          <a:blip r:embed="rId2">
            <a:extLst>
              <a:ext uri="{28A0092B-C50C-407E-A947-70E740481C1C}">
                <a14:useLocalDpi xmlns:a14="http://schemas.microsoft.com/office/drawing/2010/main" val="0"/>
              </a:ext>
            </a:extLst>
          </a:blip>
          <a:srcRect t="50638"/>
          <a:stretch/>
        </p:blipFill>
        <p:spPr>
          <a:xfrm>
            <a:off x="0" y="4971164"/>
            <a:ext cx="9249946" cy="190645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commitments </a:t>
            </a:r>
            <a:br>
              <a:rPr lang="en-US" dirty="0" smtClean="0"/>
            </a:br>
            <a:r>
              <a:rPr lang="en-US" dirty="0" smtClean="0"/>
              <a:t>of GBIO membership?</a:t>
            </a:r>
            <a:endParaRPr lang="en-US" dirty="0"/>
          </a:p>
        </p:txBody>
      </p:sp>
      <p:sp>
        <p:nvSpPr>
          <p:cNvPr id="3" name="Content Placeholder 2"/>
          <p:cNvSpPr>
            <a:spLocks noGrp="1"/>
          </p:cNvSpPr>
          <p:nvPr>
            <p:ph idx="1"/>
          </p:nvPr>
        </p:nvSpPr>
        <p:spPr/>
        <p:txBody>
          <a:bodyPr>
            <a:normAutofit/>
          </a:bodyPr>
          <a:lstStyle/>
          <a:p>
            <a:r>
              <a:rPr lang="en-US" dirty="0" smtClean="0"/>
              <a:t>Pay dues: The First Parish budget for the coming year includes $2,000 for GBIO, and we hope to get a $2,000 matching grant from the UUA. This amount ($4,000) is enough to get started as a GBIO member.</a:t>
            </a:r>
          </a:p>
          <a:p>
            <a:r>
              <a:rPr lang="en-US" dirty="0" smtClean="0"/>
              <a:t>Turn people out for large GBIO actions.</a:t>
            </a:r>
          </a:p>
          <a:p>
            <a:r>
              <a:rPr lang="en-US" dirty="0" smtClean="0"/>
              <a:t>Participate in a monthly liaison group.</a:t>
            </a:r>
          </a:p>
          <a:p>
            <a:endParaRPr lang="en-US" dirty="0" smtClean="0"/>
          </a:p>
        </p:txBody>
      </p:sp>
    </p:spTree>
    <p:extLst>
      <p:ext uri="{BB962C8B-B14F-4D97-AF65-F5344CB8AC3E}">
        <p14:creationId xmlns:p14="http://schemas.microsoft.com/office/powerpoint/2010/main" val="313811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GBIO Task Force’s Outreach and Education within First Parish</a:t>
            </a:r>
            <a:endParaRPr lang="en-US" dirty="0"/>
          </a:p>
        </p:txBody>
      </p:sp>
      <p:sp>
        <p:nvSpPr>
          <p:cNvPr id="3" name="Content Placeholder 2"/>
          <p:cNvSpPr>
            <a:spLocks noGrp="1"/>
          </p:cNvSpPr>
          <p:nvPr>
            <p:ph idx="1"/>
          </p:nvPr>
        </p:nvSpPr>
        <p:spPr/>
        <p:txBody>
          <a:bodyPr>
            <a:normAutofit fontScale="92500"/>
          </a:bodyPr>
          <a:lstStyle/>
          <a:p>
            <a:r>
              <a:rPr lang="en-US" dirty="0" smtClean="0"/>
              <a:t>Discussion at June 2015 semi-annual meeting</a:t>
            </a:r>
          </a:p>
          <a:p>
            <a:r>
              <a:rPr lang="en-US" dirty="0" smtClean="0"/>
              <a:t>Meetinghouse News articles</a:t>
            </a:r>
          </a:p>
          <a:p>
            <a:r>
              <a:rPr lang="en-US" dirty="0" smtClean="0"/>
              <a:t>Notices in the weekly First Parish announcements</a:t>
            </a:r>
          </a:p>
          <a:p>
            <a:r>
              <a:rPr lang="en-US" dirty="0" smtClean="0"/>
              <a:t>Open discussion on October 4, with two guests from GBIO</a:t>
            </a:r>
          </a:p>
          <a:p>
            <a:r>
              <a:rPr lang="en-US" dirty="0" smtClean="0"/>
              <a:t>Invitation to GBIO assembly on October 6</a:t>
            </a:r>
          </a:p>
          <a:p>
            <a:r>
              <a:rPr lang="en-US" dirty="0" smtClean="0"/>
              <a:t>One-on-one conversations</a:t>
            </a:r>
          </a:p>
          <a:p>
            <a:r>
              <a:rPr lang="en-US" dirty="0" smtClean="0"/>
              <a:t>Conversations at the church retreat</a:t>
            </a:r>
            <a:endParaRPr lang="en-US" dirty="0"/>
          </a:p>
        </p:txBody>
      </p:sp>
    </p:spTree>
    <p:extLst>
      <p:ext uri="{BB962C8B-B14F-4D97-AF65-F5344CB8AC3E}">
        <p14:creationId xmlns:p14="http://schemas.microsoft.com/office/powerpoint/2010/main" val="195220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r>
              <a:rPr lang="en-US" dirty="0" smtClean="0"/>
              <a:t>Questions and Discussion</a:t>
            </a:r>
            <a:br>
              <a:rPr lang="en-US" dirty="0" smtClean="0"/>
            </a:br>
            <a:endParaRPr lang="en-US" dirty="0"/>
          </a:p>
        </p:txBody>
      </p:sp>
    </p:spTree>
    <p:extLst>
      <p:ext uri="{BB962C8B-B14F-4D97-AF65-F5344CB8AC3E}">
        <p14:creationId xmlns:p14="http://schemas.microsoft.com/office/powerpoint/2010/main" val="406974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4444</TotalTime>
  <Words>327</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October 25, 2015</vt:lpstr>
      <vt:lpstr>Greater Boston Interfaith Organization (GBIO) </vt:lpstr>
      <vt:lpstr>2014 Strategic Plan</vt:lpstr>
      <vt:lpstr>Why GBIO for FP?</vt:lpstr>
      <vt:lpstr>GBIO’s 5 Priorities Adopted at Delegates Assembly on March 26, 2015</vt:lpstr>
      <vt:lpstr>What are the commitments  of GBIO membership?</vt:lpstr>
      <vt:lpstr>GBIO Task Force’s Outreach and Education within First Parish</vt:lpstr>
      <vt:lpstr>Questions and Discussion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GBIO Task Force</dc:title>
  <dc:creator>Elizabeth</dc:creator>
  <cp:lastModifiedBy>Admin</cp:lastModifiedBy>
  <cp:revision>26</cp:revision>
  <dcterms:created xsi:type="dcterms:W3CDTF">2015-05-27T01:01:06Z</dcterms:created>
  <dcterms:modified xsi:type="dcterms:W3CDTF">2015-10-22T19:12:41Z</dcterms:modified>
</cp:coreProperties>
</file>